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057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42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818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033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318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53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949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790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789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12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236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DA003-326F-4391-8BFD-531896908419}" type="datetimeFigureOut">
              <a:rPr lang="it-IT" smtClean="0"/>
              <a:t>29/09/2019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86137-2715-4C7F-A615-953DD8D3C0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5916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INVALSI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Esiti  dell’Istituto 2019 e confronto anni precedenti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384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13314" name="Picture 2" descr="C:\Users\utente\Desktop\esiti invalsi19\istituto\classi quinte IC\MATE cl 5_COIC84200N_2019_Incidenza_della_variabilità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82" y="332656"/>
            <a:ext cx="8234837" cy="5904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35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l"/>
            <a:r>
              <a:rPr lang="it-IT" sz="2800" dirty="0" smtClean="0"/>
              <a:t>Andamento negli anni inglese </a:t>
            </a:r>
            <a:r>
              <a:rPr lang="it-IT" sz="2800" dirty="0" err="1" smtClean="0"/>
              <a:t>Listening</a:t>
            </a:r>
            <a:r>
              <a:rPr lang="it-IT" sz="2800" dirty="0" smtClean="0"/>
              <a:t> e Reading</a:t>
            </a:r>
            <a:endParaRPr lang="it-IT" sz="2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189398"/>
              </p:ext>
            </p:extLst>
          </p:nvPr>
        </p:nvGraphicFramePr>
        <p:xfrm>
          <a:off x="539552" y="836713"/>
          <a:ext cx="8229600" cy="26642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5360"/>
                <a:gridCol w="488628"/>
                <a:gridCol w="728579"/>
                <a:gridCol w="1250655"/>
                <a:gridCol w="815834"/>
                <a:gridCol w="728579"/>
                <a:gridCol w="808563"/>
                <a:gridCol w="866733"/>
                <a:gridCol w="930720"/>
                <a:gridCol w="599151"/>
                <a:gridCol w="546798"/>
              </a:tblGrid>
              <a:tr h="177620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Anno scolastico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Classi/Istituto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Media del punteggio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percentuale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al netto del cheating (1a)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Esiti degli studenti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al netto del cheating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nella stessa scala del rapporto nazionale (1d)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Differenza nei risultati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(punteggio percentuale)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rispetto a classi/scuole con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background familiare simile (2)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Background familiare</a:t>
                      </a:r>
                      <a:br>
                        <a:rPr lang="it-IT" sz="500" u="none" strike="noStrike" dirty="0">
                          <a:effectLst/>
                        </a:rPr>
                      </a:br>
                      <a:r>
                        <a:rPr lang="it-IT" sz="500" u="none" strike="noStrike" dirty="0">
                          <a:effectLst/>
                        </a:rPr>
                        <a:t>mediano degli studenti (3) (4)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Punteggio Lombardia (5)</a:t>
                      </a:r>
                      <a:br>
                        <a:rPr lang="it-IT" sz="500" u="none" strike="noStrike" dirty="0">
                          <a:effectLst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Nord ovest (5)</a:t>
                      </a:r>
                      <a:br>
                        <a:rPr lang="it-IT" sz="500" u="none" strike="noStrike">
                          <a:effectLst/>
                        </a:rPr>
                      </a:b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Italia (5)</a:t>
                      </a:r>
                      <a:br>
                        <a:rPr lang="it-IT" sz="500" u="none" strike="noStrike">
                          <a:effectLst/>
                        </a:rPr>
                      </a:b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percentuale 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 osservato (6)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Cheating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in percentuale (7)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</a:tr>
              <a:tr h="44404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2017-18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74,2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209,6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+5,0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alto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75,1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1,1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</a:tr>
              <a:tr h="44404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2018-19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72,4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210,6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+3,0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medio-alto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73,1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0,9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65" marR="4365" marT="4365" marB="0" anchor="ctr"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835656"/>
              </p:ext>
            </p:extLst>
          </p:nvPr>
        </p:nvGraphicFramePr>
        <p:xfrm>
          <a:off x="467544" y="3789040"/>
          <a:ext cx="8229601" cy="26642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1823"/>
                <a:gridCol w="477345"/>
                <a:gridCol w="728256"/>
                <a:gridCol w="881251"/>
                <a:gridCol w="821583"/>
                <a:gridCol w="711427"/>
                <a:gridCol w="986818"/>
                <a:gridCol w="1052606"/>
                <a:gridCol w="942449"/>
                <a:gridCol w="605860"/>
                <a:gridCol w="520183"/>
              </a:tblGrid>
              <a:tr h="183816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Anno scolastico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Classi/Istituto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Media del punteggio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percentuale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al netto del cheating (1a)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Esiti degli studenti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al netto del cheating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nella stessa scala del rapporto nazionale (1d)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Differenza nei risultati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(punteggio percentuale)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rispetto a classi/scuole con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background familiare simile (2)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Background familiare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mediano degli studenti (3) (4)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Punteggio Lombardia (5)</a:t>
                      </a:r>
                      <a:br>
                        <a:rPr lang="it-IT" sz="500" u="none" strike="noStrike" dirty="0">
                          <a:effectLst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Nord ovest (5)</a:t>
                      </a:r>
                      <a:br>
                        <a:rPr lang="it-IT" sz="500" u="none" strike="noStrike">
                          <a:effectLst/>
                        </a:rPr>
                      </a:b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Italia (5)</a:t>
                      </a:r>
                      <a:br>
                        <a:rPr lang="it-IT" sz="500" u="none" strike="noStrike">
                          <a:effectLst/>
                        </a:rPr>
                      </a:b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percentuale 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 osservato (6)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Cheating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in percentuale (7)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</a:tr>
              <a:tr h="41306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2017-18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83,7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214,2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+4,6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87,4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4,0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</a:tr>
              <a:tr h="41306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2018-19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77,5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204,0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-0,9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medio-alto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non significativamente differente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non significativamente differente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78,2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0,8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92" marR="4592" marT="459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80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15362" name="Picture 2" descr="C:\Users\utente\Desktop\esiti invalsi19\istituto\classi quinte IC\ING READING cl 5_COIC84200N_2019_Incidenza_della_variabilità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2981"/>
            <a:ext cx="6696743" cy="2924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3" name="Picture 3" descr="C:\Users\utente\Desktop\esiti invalsi19\istituto\classi quinte IC\ING LISTENING cl 5_COIC84200N_2019_Incidenza_della_variabilità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07124"/>
            <a:ext cx="6264696" cy="2817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62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it-IT" sz="3600" dirty="0" smtClean="0"/>
              <a:t>Andamento anni cl 3 secondaria italiano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4468987"/>
              </p:ext>
            </p:extLst>
          </p:nvPr>
        </p:nvGraphicFramePr>
        <p:xfrm>
          <a:off x="539552" y="1268760"/>
          <a:ext cx="8231913" cy="1129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5396"/>
                <a:gridCol w="570064"/>
                <a:gridCol w="1285438"/>
                <a:gridCol w="1098211"/>
                <a:gridCol w="1120085"/>
                <a:gridCol w="1117773"/>
                <a:gridCol w="1117773"/>
                <a:gridCol w="1017173"/>
              </a:tblGrid>
              <a:tr h="50316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Anno scolastico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Istituto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Esiti degli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nella stessa scala del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rapporto nazionale (1d)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Percentuale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livello 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Percentuale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livello 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Percentuale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livello 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Percentuale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livello 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Percentuale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livello 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</a:tr>
              <a:tr h="3035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2017-18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COIC84200N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210,3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6,3%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13,8%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33,8%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33,8%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12,5%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</a:tr>
              <a:tr h="3035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2018-19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COIC84200N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211,7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4,7%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16,0%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34,0%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26,4%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18,9%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6" marR="8386" marT="8386" marB="0" anchor="ctr"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015045"/>
              </p:ext>
            </p:extLst>
          </p:nvPr>
        </p:nvGraphicFramePr>
        <p:xfrm>
          <a:off x="827584" y="3573016"/>
          <a:ext cx="7302500" cy="2631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700"/>
                <a:gridCol w="787400"/>
                <a:gridCol w="863600"/>
                <a:gridCol w="863600"/>
                <a:gridCol w="863600"/>
                <a:gridCol w="863600"/>
              </a:tblGrid>
              <a:tr h="64571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Classi/Istituto/Dettaglio territoriale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06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(10,0%)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 (20,0%)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5 (25,0%)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7 (35,0%)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(10,0%)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06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 (4,6%)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5 (22,7%)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6 (27,3%)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7 (31,8%)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 (13,6%)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06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 (20,0%)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6 (30,0%)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 (20,0%)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6 (30,0%)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06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 (12,0%)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11 (44,0%)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7 (28,0%)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 (16,0%)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06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(10,5%)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 (5,3%)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8 (42,1%)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 (15,8%)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5 (26,3%)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06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COIC84200N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5 (4,7%)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17 (16,0%)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36 (34,0%)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28 (26,4%)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20 (18,9%)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06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Lombardia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10,1%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18,5%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32,3%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26,3%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12,8%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06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Nord ovest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9,9%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19,8%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32,3%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25,6%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12,3%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069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Italia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12,8%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21,6%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31,2%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23,6%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10,8%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Titolo 1"/>
          <p:cNvSpPr txBox="1">
            <a:spLocks/>
          </p:cNvSpPr>
          <p:nvPr/>
        </p:nvSpPr>
        <p:spPr>
          <a:xfrm>
            <a:off x="592659" y="2636912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dirty="0" smtClean="0"/>
              <a:t>Dati 2019 cl 3 secondaria italiano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02744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17410" name="Picture 2" descr="C:\Users\utente\Desktop\esiti invalsi19\istituto\classi terze sec IC\ITA cl 3_COIC84200N_2019_livelli_di_apprendimen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260648"/>
            <a:ext cx="8424937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752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Andamento negli anni matematica cl 3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934572"/>
              </p:ext>
            </p:extLst>
          </p:nvPr>
        </p:nvGraphicFramePr>
        <p:xfrm>
          <a:off x="539552" y="1052736"/>
          <a:ext cx="8229599" cy="16357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2923"/>
                <a:gridCol w="714993"/>
                <a:gridCol w="1332357"/>
                <a:gridCol w="1128483"/>
                <a:gridCol w="1022239"/>
                <a:gridCol w="1091154"/>
                <a:gridCol w="1045211"/>
                <a:gridCol w="1022239"/>
              </a:tblGrid>
              <a:tr h="98145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Anno scolastico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Istituto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Esiti degli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nella stessa scala del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rapporto nazionale (1d)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Percentuale studenti</a:t>
                      </a:r>
                      <a:br>
                        <a:rPr lang="it-IT" sz="1000" u="none" strike="noStrike" dirty="0">
                          <a:effectLst/>
                        </a:rPr>
                      </a:br>
                      <a:r>
                        <a:rPr lang="it-IT" sz="1000" u="none" strike="noStrike" dirty="0">
                          <a:effectLst/>
                        </a:rPr>
                        <a:t>livello 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Percentuale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livello 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Percentuale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livello 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Percentuale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livello 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Percentuale studenti</a:t>
                      </a:r>
                      <a:br>
                        <a:rPr lang="it-IT" sz="1000" u="none" strike="noStrike">
                          <a:effectLst/>
                        </a:rPr>
                      </a:br>
                      <a:r>
                        <a:rPr lang="it-IT" sz="1000" u="none" strike="noStrike">
                          <a:effectLst/>
                        </a:rPr>
                        <a:t>livello 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</a:tr>
              <a:tr h="32715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2017-18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COIC84200N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205,6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8,8%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20,0%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20,0%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36,3%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15,0%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</a:tr>
              <a:tr h="32715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2018-19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COIC84200N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207,7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7,6%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15,1%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31,1%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>
                          <a:effectLst/>
                        </a:rPr>
                        <a:t>29,3%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u="none" strike="noStrike" dirty="0">
                          <a:effectLst/>
                        </a:rPr>
                        <a:t>17,0%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20" marR="8620" marT="8620" marB="0" anchor="ctr"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593343"/>
              </p:ext>
            </p:extLst>
          </p:nvPr>
        </p:nvGraphicFramePr>
        <p:xfrm>
          <a:off x="503548" y="3645024"/>
          <a:ext cx="8013575" cy="2808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6521"/>
                <a:gridCol w="959154"/>
                <a:gridCol w="1051975"/>
                <a:gridCol w="1051975"/>
                <a:gridCol w="1051975"/>
                <a:gridCol w="1051975"/>
              </a:tblGrid>
              <a:tr h="5106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Classi/Istituto/Dettaglio territoriale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53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5 (25,0%)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10 (50,0%)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 (5,0%)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 (20,0%)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53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(9,1%)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5 (22,7%)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7 (31,8%)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6 (27,3%)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(9,1%)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53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(10,0%)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5 (25,0%)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9 (45,0%)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 (20,0%)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53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 (12,0%)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(8,0%)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8 (32,0%)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9 (36,0%)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 (12,0%)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53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 (15,8%)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(10,5%)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 (15,8%)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6 (31,6%)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5 (26,3%)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53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COIC84200N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8 (7,6%)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16 (15,1%)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33 (31,1%)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31 (29,3%)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18 (17,0%)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53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Lombardia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10,4%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19,7%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27,3%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20,1%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22,6%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53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Nord ovest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11,3%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20,6%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27,0%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19,9%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21,2%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530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Italia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16,0%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22,7%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25,7%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18,7%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16,9%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Titolo 1"/>
          <p:cNvSpPr txBox="1">
            <a:spLocks/>
          </p:cNvSpPr>
          <p:nvPr/>
        </p:nvSpPr>
        <p:spPr>
          <a:xfrm>
            <a:off x="395536" y="2924944"/>
            <a:ext cx="822960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3200" dirty="0" smtClean="0"/>
              <a:t>Dati 2019 livelli matematica cl 3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43837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19458" name="Picture 2" descr="C:\Users\utente\Desktop\esiti invalsi19\istituto\classi terze sec IC\MAT cl 3_COIC84200N_2019_livelli_di_apprendimen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8077859" cy="518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63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it-IT" sz="3200" dirty="0" smtClean="0"/>
              <a:t>Andamento negli anni cl 3 sec Inglese  </a:t>
            </a:r>
            <a:r>
              <a:rPr lang="it-IT" sz="3600" dirty="0" err="1" smtClean="0"/>
              <a:t>listening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915231"/>
              </p:ext>
            </p:extLst>
          </p:nvPr>
        </p:nvGraphicFramePr>
        <p:xfrm>
          <a:off x="609600" y="980728"/>
          <a:ext cx="7639050" cy="2304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4387"/>
                <a:gridCol w="701650"/>
                <a:gridCol w="1650943"/>
                <a:gridCol w="1351709"/>
                <a:gridCol w="1472091"/>
                <a:gridCol w="1348270"/>
              </a:tblGrid>
              <a:tr h="10442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Anno scolastico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Istituto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Esiti degli studenti</a:t>
                      </a:r>
                      <a:br>
                        <a:rPr lang="it-IT" sz="1100" u="none" strike="noStrike" dirty="0">
                          <a:effectLst/>
                        </a:rPr>
                      </a:br>
                      <a:r>
                        <a:rPr lang="it-IT" sz="1100" u="none" strike="noStrike" dirty="0">
                          <a:effectLst/>
                        </a:rPr>
                        <a:t>nella stessa scala del</a:t>
                      </a:r>
                      <a:br>
                        <a:rPr lang="it-IT" sz="1100" u="none" strike="noStrike" dirty="0">
                          <a:effectLst/>
                        </a:rPr>
                      </a:br>
                      <a:r>
                        <a:rPr lang="it-IT" sz="1100" u="none" strike="noStrike" dirty="0">
                          <a:effectLst/>
                        </a:rPr>
                        <a:t>rapporto nazionale (1d)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Percentuale 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Pre-A1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Percentuale 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A1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Percentuale studenti</a:t>
                      </a:r>
                      <a:br>
                        <a:rPr lang="it-IT" sz="1100" u="none" strike="noStrike" dirty="0">
                          <a:effectLst/>
                        </a:rPr>
                      </a:br>
                      <a:r>
                        <a:rPr lang="it-IT" sz="1100" u="none" strike="noStrike" dirty="0">
                          <a:effectLst/>
                        </a:rPr>
                        <a:t>livello A2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300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2017-18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COIC84200N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215,9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0,0%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25,6%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74,4%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300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2018-19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COIC84200N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223,2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0,0%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11,4%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88,6%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itolo 1"/>
          <p:cNvSpPr txBox="1">
            <a:spLocks/>
          </p:cNvSpPr>
          <p:nvPr/>
        </p:nvSpPr>
        <p:spPr>
          <a:xfrm>
            <a:off x="609600" y="3284984"/>
            <a:ext cx="822960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3600" dirty="0" smtClean="0"/>
              <a:t> </a:t>
            </a:r>
            <a:r>
              <a:rPr lang="it-IT" sz="3600" dirty="0" err="1" smtClean="0"/>
              <a:t>reading</a:t>
            </a:r>
            <a:r>
              <a:rPr lang="it-IT" sz="3600" dirty="0" smtClean="0"/>
              <a:t> </a:t>
            </a:r>
            <a:endParaRPr lang="it-IT" sz="3600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254635"/>
              </p:ext>
            </p:extLst>
          </p:nvPr>
        </p:nvGraphicFramePr>
        <p:xfrm>
          <a:off x="609601" y="4005064"/>
          <a:ext cx="7778824" cy="2376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4660"/>
                <a:gridCol w="889008"/>
                <a:gridCol w="1491240"/>
                <a:gridCol w="1347851"/>
                <a:gridCol w="1448223"/>
                <a:gridCol w="1537842"/>
              </a:tblGrid>
              <a:tr h="152302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Anno scolastico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Istituto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Esiti degli 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nella stessa scala del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rapporto nazionale (1d)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Percentuale 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Pre-A1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Percentuale 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A1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Percentuale 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A2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2661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2017-18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COIC84200N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223,8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0,0%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7,3%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92,7%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2661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2018-19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COIC84200N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220,3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1,9%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6,7%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91,4%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0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it-IT" sz="3200" dirty="0" smtClean="0"/>
              <a:t>Dati 2019Livelli cl 3 secondaria </a:t>
            </a:r>
            <a:r>
              <a:rPr lang="it-IT" sz="3200" dirty="0" err="1" smtClean="0"/>
              <a:t>Listening</a:t>
            </a:r>
            <a:endParaRPr lang="it-IT" sz="32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6067697"/>
              </p:ext>
            </p:extLst>
          </p:nvPr>
        </p:nvGraphicFramePr>
        <p:xfrm>
          <a:off x="683568" y="980727"/>
          <a:ext cx="7128791" cy="23042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93968"/>
                <a:gridCol w="1519844"/>
                <a:gridCol w="1176069"/>
                <a:gridCol w="1338910"/>
              </a:tblGrid>
              <a:tr h="41895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Classi/Istituto/Dettaglio territoriale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Pre-A1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A1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A2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9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(10,0%)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18 (90,0%)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9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5 (22,7%)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17 (77,3%)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9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 (5,3%)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18 (94,7%)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9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25 (100,0%)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9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 (21,1%)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15 (79,0%)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9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COIC84200N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12 (11,4%)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93 (88,6%)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9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Lombardia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0,8%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27,2%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72,0%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9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Nord ovest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1,0%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29,3%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69,7%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0947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Italia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2,5%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37,6%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59,9%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21505" name="Picture 1" descr="C:\Users\utente\Desktop\esiti invalsi19\istituto\classi terze sec IC\LISTENING_COIC84200N_2019_livelli_di_apprendimen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3491833"/>
            <a:ext cx="7128793" cy="3177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01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it-IT" sz="3200" dirty="0" smtClean="0"/>
              <a:t>Dati 2019Livelli cl 3 secondaria Reading</a:t>
            </a:r>
            <a:endParaRPr lang="it-IT" sz="3200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135223"/>
              </p:ext>
            </p:extLst>
          </p:nvPr>
        </p:nvGraphicFramePr>
        <p:xfrm>
          <a:off x="539552" y="1052736"/>
          <a:ext cx="7488832" cy="2448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2147"/>
                <a:gridCol w="1427304"/>
                <a:gridCol w="1156299"/>
                <a:gridCol w="1233082"/>
              </a:tblGrid>
              <a:tr h="44514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Classi/Istituto/Dettaglio territoriale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Pre-A1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A1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Studenti</a:t>
                      </a:r>
                      <a:br>
                        <a:rPr lang="it-IT" sz="1100" u="none" strike="noStrike">
                          <a:effectLst/>
                        </a:rPr>
                      </a:br>
                      <a:r>
                        <a:rPr lang="it-IT" sz="1100" u="none" strike="noStrike">
                          <a:effectLst/>
                        </a:rPr>
                        <a:t>livello A2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257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 (15,0%)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17 (85,0%)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257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(9,1%)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20 (90,9%)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257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(10,5%)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17 (89,5%)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257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404030730804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25 (100,0%)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257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404030730806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(10,5%)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0 (0,0%)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17 (89,5%)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257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COIC84200N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2 (1,9%)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7 (6,7%)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96 (91,4%)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257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Lombardia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1,7%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13,3%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85,0%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257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Nord ovest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1,8%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14,0%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84,2%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2257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Italia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3,8%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18,6%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22529" name="Picture 1" descr="C:\Users\utente\Desktop\esiti invalsi19\istituto\classi terze sec IC\READING_COIC84200N_2019_livelli_di_apprendimen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07729"/>
            <a:ext cx="6658821" cy="3144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82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CLASSI SECONDE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r>
              <a:rPr lang="it-IT" dirty="0" smtClean="0"/>
              <a:t>Andamento negli anni ITALIANO</a:t>
            </a:r>
          </a:p>
          <a:p>
            <a:endParaRPr lang="it-IT" dirty="0" smtClean="0"/>
          </a:p>
          <a:p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044967"/>
              </p:ext>
            </p:extLst>
          </p:nvPr>
        </p:nvGraphicFramePr>
        <p:xfrm>
          <a:off x="251520" y="2348880"/>
          <a:ext cx="8712967" cy="31683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0001"/>
                <a:gridCol w="770001"/>
                <a:gridCol w="1065854"/>
                <a:gridCol w="1300970"/>
                <a:gridCol w="1159901"/>
                <a:gridCol w="1287255"/>
                <a:gridCol w="1253946"/>
                <a:gridCol w="619135"/>
                <a:gridCol w="485904"/>
              </a:tblGrid>
              <a:tr h="118192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Anno scolastico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Classi/Istituto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Media del punteggio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percentuale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al netto del cheating (1a)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600" u="none" strike="noStrike">
                          <a:effectLst/>
                        </a:rPr>
                        <a:t>Esiti degli studenti al netto del cheating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nella stessa scala del rapporto nazionale (1d)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Punteggio Lombardia (5)</a:t>
                      </a:r>
                      <a:br>
                        <a:rPr lang="it-IT" sz="600" u="none" strike="noStrike" dirty="0">
                          <a:effectLst/>
                        </a:rPr>
                      </a:b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Nord ovest (5)</a:t>
                      </a:r>
                      <a:br>
                        <a:rPr lang="it-IT" sz="600" u="none" strike="noStrike">
                          <a:effectLst/>
                        </a:rPr>
                      </a:b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Italia (5)</a:t>
                      </a:r>
                      <a:br>
                        <a:rPr lang="it-IT" sz="600" u="none" strike="noStrike">
                          <a:effectLst/>
                        </a:rPr>
                      </a:b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percentuale 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 osservato (6)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Cheating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in percentuale (7)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</a:tr>
              <a:tr h="33107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2013-14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73,0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218,6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74,4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1,8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</a:tr>
              <a:tr h="33107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2014-15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61,2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207,5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62,6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</a:tr>
              <a:tr h="33107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2015-16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55,9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210,5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56,4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0,7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</a:tr>
              <a:tr h="33107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2016-17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48,0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210,8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48,6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1,1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</a:tr>
              <a:tr h="33107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2017-18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64,4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218,0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66,0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</a:tr>
              <a:tr h="33107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2018-19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64,1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222,2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significativamente superiore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67,1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4,2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56" marR="5556" marT="555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80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Incidenza variabilità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23554" name="Picture 2" descr="C:\Users\utente\Desktop\esiti invalsi19\istituto\classi terze sec IC\cl 3_COIC84200N_2019_Incidenza_della_variabilità_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88365"/>
            <a:ext cx="8280920" cy="486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06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it-IT" sz="3600" dirty="0" smtClean="0"/>
              <a:t>Dati 2019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308464"/>
              </p:ext>
            </p:extLst>
          </p:nvPr>
        </p:nvGraphicFramePr>
        <p:xfrm>
          <a:off x="202097" y="764705"/>
          <a:ext cx="8762393" cy="2736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4210"/>
                <a:gridCol w="989570"/>
                <a:gridCol w="906646"/>
                <a:gridCol w="1415250"/>
                <a:gridCol w="1100137"/>
                <a:gridCol w="1055910"/>
                <a:gridCol w="1100137"/>
                <a:gridCol w="724210"/>
                <a:gridCol w="746323"/>
              </a:tblGrid>
              <a:tr h="10207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Classi/Istituto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Media del punteggio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percentuale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al netto del cheating (1a)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Percentuale di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partecipazione alla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prova di Italiano (1b)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600" u="none" strike="noStrike">
                          <a:effectLst/>
                        </a:rPr>
                        <a:t>Esiti degli studenti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al netto del cheating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nella stessa scala del rapporto nazionale (1d)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Punteggio Lombardia</a:t>
                      </a:r>
                      <a:br>
                        <a:rPr lang="it-IT" sz="600" u="none" strike="noStrike" dirty="0">
                          <a:effectLst/>
                        </a:rPr>
                      </a:br>
                      <a:r>
                        <a:rPr lang="it-IT" sz="600" u="none" strike="noStrike" dirty="0">
                          <a:effectLst/>
                        </a:rPr>
                        <a:t>53,0 (5)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Nord ovest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53,9 (5)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Italia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53,7 (5)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percentuale 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 osservato (6)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Cheating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in percentuale (7)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</a:tr>
              <a:tr h="2859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404030730201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55,5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79,2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205,9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57,3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3,1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</a:tr>
              <a:tr h="2859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404030730203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72,7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94,4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238,2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78,6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7,4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</a:tr>
              <a:tr h="2859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404030730204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66,0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88,2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228,5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70,2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</a:tr>
              <a:tr h="2859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404030730205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61,6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100,0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216,8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63,2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2,5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</a:tr>
              <a:tr h="2859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404030730206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66,2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100,0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224,7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68,1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2,9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</a:tr>
              <a:tr h="2859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64,1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91,8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222,2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67,1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4,2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200" marR="5200" marT="5200" marB="0" anchor="ctr"/>
                </a:tc>
              </a:tr>
            </a:tbl>
          </a:graphicData>
        </a:graphic>
      </p:graphicFrame>
      <p:pic>
        <p:nvPicPr>
          <p:cNvPr id="5" name="Picture 2" descr="C:\Users\utente\Desktop\esiti invalsi19\istituto\classi seconde IC\ITA cl 2_COIC84200N_2019_Incidenza_della_variabilità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573016"/>
            <a:ext cx="8253636" cy="3096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40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Andamento negli anni MATEMATICA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616097"/>
              </p:ext>
            </p:extLst>
          </p:nvPr>
        </p:nvGraphicFramePr>
        <p:xfrm>
          <a:off x="457200" y="1556795"/>
          <a:ext cx="8229601" cy="453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3114"/>
                <a:gridCol w="727835"/>
                <a:gridCol w="1022654"/>
                <a:gridCol w="1013441"/>
                <a:gridCol w="1105572"/>
                <a:gridCol w="1077933"/>
                <a:gridCol w="1123998"/>
                <a:gridCol w="877547"/>
                <a:gridCol w="497507"/>
              </a:tblGrid>
              <a:tr h="112236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 dirty="0">
                          <a:effectLst/>
                        </a:rPr>
                        <a:t>Anno scolastico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Classi/Istituto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Media del punteggio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percentuale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al netto del cheating (1a)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Esiti degli studenti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al netto del cheating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nella stessa scala del rapporto nazionale (1d)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Punteggio Lombardia (5)</a:t>
                      </a:r>
                      <a:br>
                        <a:rPr lang="it-IT" sz="800" u="none" strike="noStrike">
                          <a:effectLst/>
                        </a:rPr>
                      </a:b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Punteggio Nord ovest (5)</a:t>
                      </a:r>
                      <a:br>
                        <a:rPr lang="it-IT" sz="800" u="none" strike="noStrike">
                          <a:effectLst/>
                        </a:rPr>
                      </a:b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Punteggio Italia (5)</a:t>
                      </a:r>
                      <a:br>
                        <a:rPr lang="it-IT" sz="800" u="none" strike="noStrike">
                          <a:effectLst/>
                        </a:rPr>
                      </a:b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Punteggio percentuale 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 osservato (6)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 dirty="0" err="1">
                          <a:effectLst/>
                        </a:rPr>
                        <a:t>Cheating</a:t>
                      </a:r>
                      <a:r>
                        <a:rPr lang="it-IT" sz="800" u="none" strike="noStrike" dirty="0">
                          <a:effectLst/>
                        </a:rPr>
                        <a:t/>
                      </a:r>
                      <a:br>
                        <a:rPr lang="it-IT" sz="800" u="none" strike="noStrike" dirty="0">
                          <a:effectLst/>
                        </a:rPr>
                      </a:br>
                      <a:r>
                        <a:rPr lang="it-IT" sz="800" u="none" strike="noStrike" dirty="0">
                          <a:effectLst/>
                        </a:rPr>
                        <a:t>in percentuale (7)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</a:tr>
              <a:tr h="56902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2013-14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COIC84200N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62,0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213,4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62,2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0,3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</a:tr>
              <a:tr h="56902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2014-15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COIC84200N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64,3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217,7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65,3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1,0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</a:tr>
              <a:tr h="56902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2015-16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COIC84200N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56,5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209,5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57,1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0,9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</a:tr>
              <a:tr h="56902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2016-17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COIC84200N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61,6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215,6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62,7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1,6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</a:tr>
              <a:tr h="56902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2017-18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COIC84200N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56,6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214,3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57,3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1,2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</a:tr>
              <a:tr h="56902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2018-19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COIC84200N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70,4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228,6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74,7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 dirty="0">
                          <a:effectLst/>
                        </a:rPr>
                        <a:t>5,6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12" marR="6912" marT="691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65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972116"/>
              </p:ext>
            </p:extLst>
          </p:nvPr>
        </p:nvGraphicFramePr>
        <p:xfrm>
          <a:off x="467545" y="332656"/>
          <a:ext cx="8229600" cy="24482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937"/>
                <a:gridCol w="1149531"/>
                <a:gridCol w="957943"/>
                <a:gridCol w="1297577"/>
                <a:gridCol w="1062446"/>
                <a:gridCol w="1062446"/>
                <a:gridCol w="827314"/>
                <a:gridCol w="609600"/>
                <a:gridCol w="513806"/>
              </a:tblGrid>
              <a:tr h="63181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 dirty="0">
                          <a:effectLst/>
                        </a:rPr>
                        <a:t>Classi/Istituto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Media del punteggio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percentuale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al netto del cheating (1a)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 dirty="0">
                          <a:effectLst/>
                        </a:rPr>
                        <a:t>Percentuale di</a:t>
                      </a:r>
                      <a:br>
                        <a:rPr lang="it-IT" sz="800" u="none" strike="noStrike" dirty="0">
                          <a:effectLst/>
                        </a:rPr>
                      </a:br>
                      <a:r>
                        <a:rPr lang="it-IT" sz="800" u="none" strike="noStrike" dirty="0">
                          <a:effectLst/>
                        </a:rPr>
                        <a:t>partecipazione alla</a:t>
                      </a:r>
                      <a:br>
                        <a:rPr lang="it-IT" sz="800" u="none" strike="noStrike" dirty="0">
                          <a:effectLst/>
                        </a:rPr>
                      </a:br>
                      <a:r>
                        <a:rPr lang="it-IT" sz="800" u="none" strike="noStrike" dirty="0">
                          <a:effectLst/>
                        </a:rPr>
                        <a:t>prova di Matematica (1b)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Esiti degli studenti</a:t>
                      </a:r>
                      <a:br>
                        <a:rPr lang="it-IT" sz="700" u="none" strike="noStrike">
                          <a:effectLst/>
                        </a:rPr>
                      </a:br>
                      <a:r>
                        <a:rPr lang="it-IT" sz="700" u="none" strike="noStrike">
                          <a:effectLst/>
                        </a:rPr>
                        <a:t>al netto del cheating</a:t>
                      </a:r>
                      <a:br>
                        <a:rPr lang="it-IT" sz="700" u="none" strike="noStrike">
                          <a:effectLst/>
                        </a:rPr>
                      </a:br>
                      <a:r>
                        <a:rPr lang="it-IT" sz="700" u="none" strike="noStrike">
                          <a:effectLst/>
                        </a:rPr>
                        <a:t>nella stessa scala del rapporto nazionale (1d)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Punteggio Lombardia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56,9 (5)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Punteggio Nord ovest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57,2 (5)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Punteggio Italia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56,6 (5)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Punteggio percentuale 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 osservato (6)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Cheating</a:t>
                      </a:r>
                      <a:br>
                        <a:rPr lang="it-IT" sz="800" u="none" strike="noStrike">
                          <a:effectLst/>
                        </a:rPr>
                      </a:br>
                      <a:r>
                        <a:rPr lang="it-IT" sz="800" u="none" strike="noStrike">
                          <a:effectLst/>
                        </a:rPr>
                        <a:t>in percentuale (7)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</a:tr>
              <a:tr h="30274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404030730201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69,2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79,2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225,7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72,7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4,8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</a:tr>
              <a:tr h="30274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404030730203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71,8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94,4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232,5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77,6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7,4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</a:tr>
              <a:tr h="30274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404030730204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66,9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88,2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221,6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70,1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4,6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</a:tr>
              <a:tr h="30274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404030730205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71,4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100,0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230,7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75,4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5,2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</a:tr>
              <a:tr h="30274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404030730206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72,2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94,7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231,4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77,0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6,2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</a:tr>
              <a:tr h="30274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COIC84200N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 dirty="0">
                          <a:effectLst/>
                        </a:rPr>
                        <a:t>70,4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90,8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228,6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significativamente superiore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>
                          <a:effectLst/>
                        </a:rPr>
                        <a:t>74,7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u="none" strike="noStrike" dirty="0">
                          <a:effectLst/>
                        </a:rPr>
                        <a:t>5,6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31" marR="6531" marT="6531" marB="0" anchor="ctr"/>
                </a:tc>
              </a:tr>
            </a:tbl>
          </a:graphicData>
        </a:graphic>
      </p:graphicFrame>
      <p:pic>
        <p:nvPicPr>
          <p:cNvPr id="5" name="Picture 2" descr="C:\Users\utente\Desktop\esiti invalsi19\istituto\classi seconde IC\MAT cl 2_COIC84200N_2019_Incidenza_della_variabilità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061905"/>
            <a:ext cx="6336703" cy="3789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159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it-IT" dirty="0" smtClean="0"/>
              <a:t>Andamento negli ultimi anni cl 5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it-IT" dirty="0" smtClean="0"/>
              <a:t>Italiano</a:t>
            </a:r>
          </a:p>
          <a:p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513538"/>
              </p:ext>
            </p:extLst>
          </p:nvPr>
        </p:nvGraphicFramePr>
        <p:xfrm>
          <a:off x="457200" y="1628801"/>
          <a:ext cx="8363273" cy="46805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324"/>
                <a:gridCol w="622837"/>
                <a:gridCol w="697877"/>
                <a:gridCol w="780422"/>
                <a:gridCol w="660358"/>
                <a:gridCol w="682869"/>
                <a:gridCol w="1007420"/>
                <a:gridCol w="1052444"/>
                <a:gridCol w="1230666"/>
                <a:gridCol w="607828"/>
                <a:gridCol w="420228"/>
              </a:tblGrid>
              <a:tr h="238740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Anno scolastico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Classi/Istituto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Media del punteggio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percentuale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al netto del cheating (1a)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Esiti degli studenti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al netto del cheating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nella stessa scala del rapporto nazionale (1d)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Differenza nei risultati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(punteggio percentuale)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rispetto a classi/scuole con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background familiare simile (2)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Background familiare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mediano degli studenti (3) (4)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Lombardia (5)</a:t>
                      </a:r>
                      <a:br>
                        <a:rPr lang="it-IT" sz="600" u="none" strike="noStrike">
                          <a:effectLst/>
                        </a:rPr>
                      </a:b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Nord ovest (5)</a:t>
                      </a:r>
                      <a:br>
                        <a:rPr lang="it-IT" sz="600" u="none" strike="noStrike">
                          <a:effectLst/>
                        </a:rPr>
                      </a:b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Italia (5)</a:t>
                      </a:r>
                      <a:br>
                        <a:rPr lang="it-IT" sz="600" u="none" strike="noStrike">
                          <a:effectLst/>
                        </a:rPr>
                      </a:b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Punteggio percentuale 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 osservato (6)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Cheating</a:t>
                      </a:r>
                      <a:br>
                        <a:rPr lang="it-IT" sz="600" u="none" strike="noStrike">
                          <a:effectLst/>
                        </a:rPr>
                      </a:br>
                      <a:r>
                        <a:rPr lang="it-IT" sz="600" u="none" strike="noStrike">
                          <a:effectLst/>
                        </a:rPr>
                        <a:t>in percentuale (7)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</a:tr>
              <a:tr h="33672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2013-14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67,4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215,1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+4,7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medio-alto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68,4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1,3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</a:tr>
              <a:tr h="60948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2014-15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58,1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203,2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0,0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medio-basso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non significativamente differente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non significativamente differente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58,3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0,0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</a:tr>
              <a:tr h="33672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2015-16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70,2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213,1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+4,4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alto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73,3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3,8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</a:tr>
              <a:tr h="33672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2016-17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64,5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216,0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+4,8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medio-alto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65,9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1,9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</a:tr>
              <a:tr h="33672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2017-18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67,2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210,1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+3,2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alto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67,8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0,8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</a:tr>
              <a:tr h="33672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2018-19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COIC84200N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68,3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214,2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+4,1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medio-alto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significativamente superiore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>
                          <a:effectLst/>
                        </a:rPr>
                        <a:t>71,2</a:t>
                      </a:r>
                      <a:endParaRPr lang="it-IT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600" u="none" strike="noStrike" dirty="0">
                          <a:effectLst/>
                        </a:rPr>
                        <a:t>3,6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1" marR="5541" marT="554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13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l"/>
            <a:r>
              <a:rPr lang="it-IT" sz="3600" dirty="0" smtClean="0"/>
              <a:t>Punteggio complessivo 2019 italiano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163809"/>
              </p:ext>
            </p:extLst>
          </p:nvPr>
        </p:nvGraphicFramePr>
        <p:xfrm>
          <a:off x="323850" y="836712"/>
          <a:ext cx="8424863" cy="25922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0941"/>
                <a:gridCol w="686986"/>
                <a:gridCol w="570941"/>
                <a:gridCol w="823146"/>
                <a:gridCol w="868016"/>
                <a:gridCol w="569394"/>
                <a:gridCol w="488936"/>
                <a:gridCol w="849449"/>
                <a:gridCol w="1021196"/>
                <a:gridCol w="996439"/>
                <a:gridCol w="594150"/>
                <a:gridCol w="385269"/>
              </a:tblGrid>
              <a:tr h="103691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Classi/Istituto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Media del punteggio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percentuale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al netto del cheating (1a)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Percentuale di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partecipazione alla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prova di Italiano (1b)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Esiti degli studenti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al netto del cheating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nella stessa scala del rapporto nazionale (1d)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Differenza nei risultati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(punteggio percentuale)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rispetto a classi/scuole con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background familiare simile (2)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Background familiare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mediano degli studenti (3) (4)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Percentuale copertura</a:t>
                      </a:r>
                      <a:br>
                        <a:rPr lang="it-IT" sz="500" u="none" strike="noStrike" dirty="0">
                          <a:effectLst/>
                        </a:rPr>
                      </a:br>
                      <a:r>
                        <a:rPr lang="it-IT" sz="500" u="none" strike="noStrike" dirty="0">
                          <a:effectLst/>
                        </a:rPr>
                        <a:t>background (1c)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Lombardia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63,4 (5)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Nord ovest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63,5 (5)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Italia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61,4 (5)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percentuale 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 osservato (6)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Cheating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in percentuale (7)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404030730501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60,8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82,6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199,2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-2,2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medio-basso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87,0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inferiore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inferiore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non significativamente differente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60,8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0,0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404030730502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72,1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95,2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218,1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+5,8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100,0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81,6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11,7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404030730503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65,6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90,5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207,0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+1,6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medio-alto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95,2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65,6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0,1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404030730504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73,2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92,9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226,4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+9,6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medio-alto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92,9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75,1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2,5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404030730505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72,2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92,9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228,4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+10,6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basso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92,9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74,2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2,7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</a:tr>
              <a:tr h="2592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68,3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90,3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214,2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+4,1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medio-alto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93,5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71,2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3,6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46" marR="4646" marT="4646" marB="0" anchor="ctr"/>
                </a:tc>
              </a:tr>
            </a:tbl>
          </a:graphicData>
        </a:graphic>
      </p:graphicFrame>
      <p:pic>
        <p:nvPicPr>
          <p:cNvPr id="5" name="Picture 2" descr="C:\Users\utente\Desktop\esiti invalsi19\istituto\classi quinte IC\ITA cl 5_COIC84200N_2019_Incidenza_della_variabilità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573016"/>
            <a:ext cx="6061635" cy="3284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03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Andamento ultimi anni matematica quinte </a:t>
            </a:r>
            <a:endParaRPr lang="it-IT" sz="40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0399600"/>
              </p:ext>
            </p:extLst>
          </p:nvPr>
        </p:nvGraphicFramePr>
        <p:xfrm>
          <a:off x="457200" y="1268760"/>
          <a:ext cx="8229600" cy="50405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1729"/>
                <a:gridCol w="468274"/>
                <a:gridCol w="734051"/>
                <a:gridCol w="1050452"/>
                <a:gridCol w="689755"/>
                <a:gridCol w="582179"/>
                <a:gridCol w="1069437"/>
                <a:gridCol w="1134299"/>
                <a:gridCol w="879596"/>
                <a:gridCol w="531554"/>
                <a:gridCol w="468274"/>
              </a:tblGrid>
              <a:tr h="231593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Anno scolastico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Classi/Istituto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Media del punteggio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percentuale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al netto del cheating (1a)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Esiti degli studenti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al netto del cheating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nella stessa scala del rapporto nazionale (1d)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Differenza nei risultati</a:t>
                      </a:r>
                      <a:br>
                        <a:rPr lang="it-IT" sz="500" u="none" strike="noStrike" dirty="0">
                          <a:effectLst/>
                        </a:rPr>
                      </a:br>
                      <a:r>
                        <a:rPr lang="it-IT" sz="500" u="none" strike="noStrike" dirty="0">
                          <a:effectLst/>
                        </a:rPr>
                        <a:t>(punteggio percentuale)</a:t>
                      </a:r>
                      <a:br>
                        <a:rPr lang="it-IT" sz="500" u="none" strike="noStrike" dirty="0">
                          <a:effectLst/>
                        </a:rPr>
                      </a:br>
                      <a:r>
                        <a:rPr lang="it-IT" sz="500" u="none" strike="noStrike" dirty="0">
                          <a:effectLst/>
                        </a:rPr>
                        <a:t>rispetto a classi/scuole con</a:t>
                      </a:r>
                      <a:br>
                        <a:rPr lang="it-IT" sz="500" u="none" strike="noStrike" dirty="0">
                          <a:effectLst/>
                        </a:rPr>
                      </a:br>
                      <a:r>
                        <a:rPr lang="it-IT" sz="500" u="none" strike="noStrike" dirty="0">
                          <a:effectLst/>
                        </a:rPr>
                        <a:t>background familiare simile (2)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Background familiare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mediano degli studenti (3) (4)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Punteggio Lombardia (5)</a:t>
                      </a:r>
                      <a:br>
                        <a:rPr lang="it-IT" sz="500" u="none" strike="noStrike" dirty="0">
                          <a:effectLst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Punteggio Nord ovest (5)</a:t>
                      </a:r>
                      <a:br>
                        <a:rPr lang="it-IT" sz="500" u="none" strike="noStrike" dirty="0">
                          <a:effectLst/>
                        </a:rPr>
                      </a:b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Italia (5)</a:t>
                      </a:r>
                      <a:br>
                        <a:rPr lang="it-IT" sz="500" u="none" strike="noStrike">
                          <a:effectLst/>
                        </a:rPr>
                      </a:b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Punteggio percentuale 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 osservato (6)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Cheating</a:t>
                      </a:r>
                      <a:br>
                        <a:rPr lang="it-IT" sz="500" u="none" strike="noStrike">
                          <a:effectLst/>
                        </a:rPr>
                      </a:br>
                      <a:r>
                        <a:rPr lang="it-IT" sz="500" u="none" strike="noStrike">
                          <a:effectLst/>
                        </a:rPr>
                        <a:t>in percentuale (7)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</a:tr>
              <a:tr h="4541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2013-14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67,7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210,6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+3,1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medio-alto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68,4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0,9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</a:tr>
              <a:tr h="4541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2014-15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59,1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208,0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+3,5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medio-basso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non significativamente differente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59,6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1,0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</a:tr>
              <a:tr h="4541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2015-16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55,9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206,0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-0,1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56,1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0,4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</a:tr>
              <a:tr h="4541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2016-17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61,9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213,6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+3,9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medio-alto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63,2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</a:tr>
              <a:tr h="4541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2017-18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55,7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209,3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+1,1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56,2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0,8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</a:tr>
              <a:tr h="4541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2018-19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COIC84200N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67,0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218,6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+6,1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medio-alto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significativamente superiore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significativamente superiore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>
                          <a:effectLst/>
                        </a:rPr>
                        <a:t>68,8</a:t>
                      </a:r>
                      <a:endParaRPr lang="it-IT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500" u="none" strike="noStrike" dirty="0">
                          <a:effectLst/>
                        </a:rPr>
                        <a:t>2,3</a:t>
                      </a:r>
                      <a:endParaRPr lang="it-IT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48" marR="4748" marT="474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66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88640"/>
            <a:ext cx="8291264" cy="5937523"/>
          </a:xfrm>
        </p:spPr>
        <p:txBody>
          <a:bodyPr/>
          <a:lstStyle/>
          <a:p>
            <a:r>
              <a:rPr lang="it-IT" dirty="0" smtClean="0"/>
              <a:t>Esiti 2019 matematica</a:t>
            </a:r>
          </a:p>
          <a:p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27250"/>
              </p:ext>
            </p:extLst>
          </p:nvPr>
        </p:nvGraphicFramePr>
        <p:xfrm>
          <a:off x="395536" y="980727"/>
          <a:ext cx="8229599" cy="2376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4463"/>
                <a:gridCol w="690117"/>
                <a:gridCol w="638307"/>
                <a:gridCol w="696335"/>
                <a:gridCol w="804101"/>
                <a:gridCol w="737783"/>
                <a:gridCol w="779232"/>
                <a:gridCol w="762652"/>
                <a:gridCol w="789594"/>
                <a:gridCol w="754363"/>
                <a:gridCol w="762652"/>
              </a:tblGrid>
              <a:tr h="30051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 dirty="0">
                          <a:effectLst/>
                        </a:rPr>
                        <a:t> </a:t>
                      </a:r>
                      <a:endParaRPr lang="it-IT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Numeri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Dati e previsioni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Spazio e figure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Relazioni e funzioni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Prova complessiva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7265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Classi/Istituto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medio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Italia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medio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Italia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medio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Italia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medio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Italia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medio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Punteggio Italia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</a:tr>
              <a:tr h="30051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404030730501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65,0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62,7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63,2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 dirty="0">
                          <a:effectLst/>
                        </a:rPr>
                        <a:t>61,2</a:t>
                      </a:r>
                      <a:endParaRPr lang="it-IT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48,6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58,6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39,3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44,7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55,3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57,9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</a:tr>
              <a:tr h="30051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404030730502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82,5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78,3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 dirty="0">
                          <a:effectLst/>
                        </a:rPr>
                        <a:t>74,2</a:t>
                      </a:r>
                      <a:endParaRPr lang="it-IT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55,4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74,1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0051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404030730503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68,0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66,8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59,6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46,4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61,4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0051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404030730504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76,2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72,7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74,7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66,6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73,1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0051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404030730505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81,1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71,1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81,1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68,9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76,1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0051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COIC84200N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74,0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70,3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66,1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>
                          <a:effectLst/>
                        </a:rPr>
                        <a:t>53,3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u="none" strike="noStrike" dirty="0">
                          <a:effectLst/>
                        </a:rPr>
                        <a:t>67,0</a:t>
                      </a:r>
                      <a:endParaRPr lang="it-IT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22" marR="6222" marT="622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421369"/>
              </p:ext>
            </p:extLst>
          </p:nvPr>
        </p:nvGraphicFramePr>
        <p:xfrm>
          <a:off x="395536" y="3861048"/>
          <a:ext cx="8229600" cy="23762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9787"/>
                <a:gridCol w="904644"/>
                <a:gridCol w="915287"/>
                <a:gridCol w="862072"/>
                <a:gridCol w="925930"/>
                <a:gridCol w="862072"/>
                <a:gridCol w="915287"/>
                <a:gridCol w="904644"/>
                <a:gridCol w="949877"/>
              </a:tblGrid>
              <a:tr h="2970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 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Conoscere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Risolvere problemi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Argomentare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Prova complessiva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Classi/Istituto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Punteggio medio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Punteggio Italia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Punteggio medio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Punteggio Italia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Punteggio medio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Punteggio Italia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Punteggio medio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Punteggio Italia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</a:tr>
              <a:tr h="2970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404030730501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52,7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56,7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57,5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58,7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61,0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61,3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55,3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57,9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</a:tr>
              <a:tr h="2970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404030730502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72,3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77,9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72,9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74,1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404030730503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57,1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65,0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72,0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61,4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404030730504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74,7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69,1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75,5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73,1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404030730505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78,8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70,7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77,5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76,1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COIC84200N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65,6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67,8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>
                          <a:effectLst/>
                        </a:rPr>
                        <a:t>71,0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u="none" strike="noStrike" dirty="0">
                          <a:effectLst/>
                        </a:rPr>
                        <a:t>67,0</a:t>
                      </a: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85" marR="7985" marT="7985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64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1797</Words>
  <Application>Microsoft Office PowerPoint</Application>
  <PresentationFormat>Presentazione su schermo (4:3)</PresentationFormat>
  <Paragraphs>967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INVALSI</vt:lpstr>
      <vt:lpstr>CLASSI SECONDE</vt:lpstr>
      <vt:lpstr>Dati 2019</vt:lpstr>
      <vt:lpstr>Andamento negli anni MATEMATICA</vt:lpstr>
      <vt:lpstr>Presentazione standard di PowerPoint</vt:lpstr>
      <vt:lpstr>Andamento negli ultimi anni cl 5</vt:lpstr>
      <vt:lpstr>Punteggio complessivo 2019 italiano</vt:lpstr>
      <vt:lpstr>Andamento ultimi anni matematica quinte </vt:lpstr>
      <vt:lpstr>Presentazione standard di PowerPoint</vt:lpstr>
      <vt:lpstr>Presentazione standard di PowerPoint</vt:lpstr>
      <vt:lpstr>Andamento negli anni inglese Listening e Reading</vt:lpstr>
      <vt:lpstr>Presentazione standard di PowerPoint</vt:lpstr>
      <vt:lpstr>Andamento anni cl 3 secondaria italiano</vt:lpstr>
      <vt:lpstr>Presentazione standard di PowerPoint</vt:lpstr>
      <vt:lpstr>Andamento negli anni matematica cl 3</vt:lpstr>
      <vt:lpstr>Presentazione standard di PowerPoint</vt:lpstr>
      <vt:lpstr>Andamento negli anni cl 3 sec Inglese  listening</vt:lpstr>
      <vt:lpstr>Dati 2019Livelli cl 3 secondaria Listening</vt:lpstr>
      <vt:lpstr>Dati 2019Livelli cl 3 secondaria Reading</vt:lpstr>
      <vt:lpstr>Incidenza variabilità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INVALSI</dc:title>
  <dc:creator>utente</dc:creator>
  <cp:lastModifiedBy>utente</cp:lastModifiedBy>
  <cp:revision>14</cp:revision>
  <dcterms:created xsi:type="dcterms:W3CDTF">2019-09-29T17:11:02Z</dcterms:created>
  <dcterms:modified xsi:type="dcterms:W3CDTF">2019-09-29T19:59:53Z</dcterms:modified>
</cp:coreProperties>
</file>